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2" r:id="rId5"/>
    <p:sldId id="261" r:id="rId6"/>
    <p:sldId id="260" r:id="rId7"/>
    <p:sldId id="259" r:id="rId8"/>
    <p:sldId id="266" r:id="rId9"/>
    <p:sldId id="265" r:id="rId10"/>
    <p:sldId id="264" r:id="rId11"/>
    <p:sldId id="263" r:id="rId12"/>
    <p:sldId id="268" r:id="rId13"/>
    <p:sldId id="267" r:id="rId14"/>
    <p:sldId id="271" r:id="rId15"/>
    <p:sldId id="270" r:id="rId16"/>
    <p:sldId id="273" r:id="rId17"/>
    <p:sldId id="272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3.jpeg"/><Relationship Id="rId4" Type="http://schemas.openxmlformats.org/officeDocument/2006/relationships/image" Target="../media/image8.emf"/><Relationship Id="rId9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12968" cy="6264696"/>
          </a:xfrm>
        </p:spPr>
        <p:txBody>
          <a:bodyPr/>
          <a:lstStyle/>
          <a:p>
            <a:pPr marL="18288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dirty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Муниципальное</a:t>
            </a:r>
            <a:r>
              <a:rPr lang="ru-RU" sz="1600" dirty="0">
                <a:solidFill>
                  <a:schemeClr val="accent6"/>
                </a:solidFill>
                <a:effectLst/>
                <a:latin typeface="Elephant"/>
                <a:ea typeface="Times New Roman"/>
                <a:cs typeface="Times New Roman"/>
              </a:rPr>
              <a:t> </a:t>
            </a:r>
            <a:r>
              <a:rPr lang="ru-RU" sz="1600" dirty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автономное</a:t>
            </a:r>
            <a:r>
              <a:rPr lang="ru-RU" sz="1600" dirty="0">
                <a:solidFill>
                  <a:schemeClr val="accent6"/>
                </a:solidFill>
                <a:effectLst/>
                <a:latin typeface="Elephant"/>
                <a:ea typeface="Times New Roman"/>
                <a:cs typeface="Times New Roman"/>
              </a:rPr>
              <a:t> </a:t>
            </a:r>
            <a:r>
              <a:rPr lang="ru-RU" sz="1600" dirty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дошкольное</a:t>
            </a:r>
            <a:r>
              <a:rPr lang="ru-RU" sz="1600" dirty="0">
                <a:solidFill>
                  <a:schemeClr val="accent6"/>
                </a:solidFill>
                <a:effectLst/>
                <a:latin typeface="Elephant"/>
                <a:ea typeface="Times New Roman"/>
                <a:cs typeface="Times New Roman"/>
              </a:rPr>
              <a:t> </a:t>
            </a:r>
            <a:r>
              <a:rPr lang="ru-RU" sz="1600" dirty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образовательное</a:t>
            </a:r>
            <a:r>
              <a:rPr lang="ru-RU" sz="1600" dirty="0">
                <a:solidFill>
                  <a:schemeClr val="accent6"/>
                </a:solidFill>
                <a:effectLst/>
                <a:latin typeface="Elephant"/>
                <a:ea typeface="Times New Roman"/>
                <a:cs typeface="Times New Roman"/>
              </a:rPr>
              <a:t> </a:t>
            </a:r>
            <a:r>
              <a:rPr lang="ru-RU" sz="1600" dirty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учреждение</a:t>
            </a:r>
            <a:r>
              <a:rPr lang="ru-RU" sz="1600" dirty="0">
                <a:solidFill>
                  <a:schemeClr val="accent6"/>
                </a:solidFill>
                <a:effectLst/>
                <a:latin typeface="Elephant"/>
                <a:ea typeface="Times New Roman"/>
                <a:cs typeface="Times New Roman"/>
              </a:rPr>
              <a:t> </a:t>
            </a:r>
            <a:r>
              <a:rPr lang="ru-RU" sz="1600" dirty="0">
                <a:solidFill>
                  <a:schemeClr val="accent6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schemeClr val="accent6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600" dirty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детский</a:t>
            </a:r>
            <a:r>
              <a:rPr lang="ru-RU" sz="1600" dirty="0">
                <a:solidFill>
                  <a:schemeClr val="accent6"/>
                </a:solidFill>
                <a:effectLst/>
                <a:latin typeface="Elephant"/>
                <a:ea typeface="Times New Roman"/>
                <a:cs typeface="Times New Roman"/>
              </a:rPr>
              <a:t> </a:t>
            </a:r>
            <a:r>
              <a:rPr lang="ru-RU" sz="1600" dirty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сад</a:t>
            </a:r>
            <a:r>
              <a:rPr lang="ru-RU" sz="1600" dirty="0">
                <a:solidFill>
                  <a:schemeClr val="accent6"/>
                </a:solidFill>
                <a:effectLst/>
                <a:latin typeface="Elephant"/>
                <a:ea typeface="Times New Roman"/>
                <a:cs typeface="Times New Roman"/>
              </a:rPr>
              <a:t> </a:t>
            </a:r>
            <a:r>
              <a:rPr lang="ru-RU" sz="1600" dirty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№</a:t>
            </a:r>
            <a:r>
              <a:rPr lang="ru-RU" sz="1600" dirty="0">
                <a:solidFill>
                  <a:schemeClr val="accent6"/>
                </a:solidFill>
                <a:effectLst/>
                <a:latin typeface="Elephant"/>
                <a:ea typeface="Times New Roman"/>
                <a:cs typeface="Times New Roman"/>
              </a:rPr>
              <a:t> </a:t>
            </a:r>
            <a:r>
              <a:rPr lang="ru-RU" sz="1600" dirty="0" smtClean="0">
                <a:solidFill>
                  <a:schemeClr val="accent6"/>
                </a:solidFill>
                <a:effectLst/>
                <a:latin typeface="Elephant"/>
                <a:ea typeface="Times New Roman"/>
                <a:cs typeface="Times New Roman"/>
              </a:rPr>
              <a:t>5 </a:t>
            </a:r>
            <a:r>
              <a:rPr lang="ru-RU" sz="1600" dirty="0">
                <a:solidFill>
                  <a:schemeClr val="accent6"/>
                </a:solidFill>
                <a:effectLst/>
                <a:latin typeface="Elephant"/>
                <a:ea typeface="Times New Roman"/>
                <a:cs typeface="Elephant"/>
              </a:rPr>
              <a:t>«</a:t>
            </a:r>
            <a:r>
              <a:rPr lang="ru-RU" sz="1600" dirty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Росток</a:t>
            </a:r>
            <a:r>
              <a:rPr lang="ru-RU" sz="1600" dirty="0">
                <a:solidFill>
                  <a:schemeClr val="accent6"/>
                </a:solidFill>
                <a:effectLst/>
                <a:latin typeface="Elephant"/>
                <a:ea typeface="Times New Roman"/>
                <a:cs typeface="Elephant"/>
              </a:rPr>
              <a:t>»</a:t>
            </a:r>
            <a:r>
              <a:rPr lang="ru-RU" sz="1600" dirty="0">
                <a:solidFill>
                  <a:schemeClr val="accent6"/>
                </a:solidFill>
                <a:effectLst/>
                <a:latin typeface="Elephant"/>
                <a:ea typeface="Times New Roman"/>
                <a:cs typeface="Times New Roman"/>
              </a:rPr>
              <a:t> </a:t>
            </a:r>
            <a:r>
              <a:rPr lang="ru-RU" sz="1600" dirty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город</a:t>
            </a:r>
            <a:r>
              <a:rPr lang="ru-RU" sz="1600" dirty="0">
                <a:solidFill>
                  <a:schemeClr val="accent6"/>
                </a:solidFill>
                <a:effectLst/>
                <a:latin typeface="Elephant"/>
                <a:ea typeface="Times New Roman"/>
                <a:cs typeface="Times New Roman"/>
              </a:rPr>
              <a:t> </a:t>
            </a:r>
            <a:r>
              <a:rPr lang="ru-RU" sz="1600" dirty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Радужный</a:t>
            </a:r>
            <a:r>
              <a:rPr lang="ru-RU" sz="1600" dirty="0">
                <a:solidFill>
                  <a:schemeClr val="accent6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schemeClr val="accent6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400" dirty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400" dirty="0">
                <a:solidFill>
                  <a:schemeClr val="accent6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400" dirty="0">
                <a:solidFill>
                  <a:schemeClr val="accent6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400" dirty="0" smtClean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4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ru-RU" sz="14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4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400" dirty="0" smtClean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4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ru-RU" sz="3600" dirty="0" smtClean="0">
                <a:effectLst/>
                <a:latin typeface="Calibri"/>
                <a:ea typeface="Calibri"/>
                <a:cs typeface="Times New Roman"/>
              </a:rPr>
              <a:t>                                                                                                                                                </a:t>
            </a:r>
            <a:r>
              <a:rPr lang="ru-RU" sz="4800" dirty="0" smtClean="0">
                <a:solidFill>
                  <a:srgbClr val="FF8021"/>
                </a:solidFill>
                <a:effectLst/>
                <a:latin typeface="Times New Roman"/>
                <a:ea typeface="Calibri"/>
                <a:cs typeface="Times New Roman"/>
              </a:rPr>
              <a:t>ПОРТФОЛИО </a:t>
            </a:r>
            <a:r>
              <a:rPr lang="ru-RU" sz="4800" dirty="0">
                <a:effectLst/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3600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600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600" dirty="0">
                <a:solidFill>
                  <a:schemeClr val="accent6"/>
                </a:solidFill>
                <a:effectLst/>
                <a:latin typeface="Times New Roman"/>
                <a:ea typeface="Calibri"/>
                <a:cs typeface="Times New Roman"/>
              </a:rPr>
              <a:t>Пешкова Ольга Васильевна,</a:t>
            </a:r>
            <a:r>
              <a:rPr lang="ru-RU" sz="2000" dirty="0">
                <a:solidFill>
                  <a:schemeClr val="accent6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schemeClr val="accent6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3600" dirty="0">
                <a:solidFill>
                  <a:schemeClr val="accent6"/>
                </a:solidFill>
                <a:effectLst/>
                <a:latin typeface="Times New Roman"/>
                <a:ea typeface="Calibri"/>
                <a:cs typeface="Times New Roman"/>
              </a:rPr>
              <a:t>воспитатель</a:t>
            </a:r>
            <a:r>
              <a:rPr lang="ru-RU" sz="2000" dirty="0">
                <a:solidFill>
                  <a:schemeClr val="accent6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schemeClr val="accent6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3600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600" dirty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dirty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effectLst/>
                <a:latin typeface="Calibri"/>
                <a:ea typeface="Calibri"/>
                <a:cs typeface="Times New Roman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0999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887077"/>
              </p:ext>
            </p:extLst>
          </p:nvPr>
        </p:nvGraphicFramePr>
        <p:xfrm>
          <a:off x="467544" y="1772816"/>
          <a:ext cx="8352928" cy="4091996"/>
        </p:xfrm>
        <a:graphic>
          <a:graphicData uri="http://schemas.openxmlformats.org/drawingml/2006/table">
            <a:tbl>
              <a:tblPr firstRow="1" firstCol="1" bandRow="1"/>
              <a:tblGrid>
                <a:gridCol w="945263"/>
                <a:gridCol w="3357364"/>
                <a:gridCol w="1977566"/>
                <a:gridCol w="2072735"/>
              </a:tblGrid>
              <a:tr h="62730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Форма участия в ГМО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Протокол заседания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проведения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88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Просмотр и обсуждение 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18.04.2017  № 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АУ ДОУ ДСОВ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4 «Родничок»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города Радужный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Конкурс профессионального мастерства </a:t>
                      </a:r>
                      <a:r>
                        <a:rPr lang="ru-RU" sz="16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«Лучший центр театрализованной деятельности в группе раннего возраста»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26.04.2017  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АУ ДОУ ДСОВ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12 «Буратино»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города Радужный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095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Итоговое заседание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26.04.2017  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АУ ДОУ ДСОВ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12 «Буратино»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города Радужный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7544" y="423563"/>
            <a:ext cx="835292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/>
                </a:solidFill>
                <a:latin typeface="Times New Roman"/>
                <a:ea typeface="Calibri"/>
                <a:cs typeface="Times New Roman"/>
              </a:rPr>
              <a:t>- участник городского методического объединения воспитателей групп общеразвивающей направленности от полутора  до двух лет дошкольных образовательных организаций города Радужный.</a:t>
            </a:r>
            <a:endParaRPr lang="ru-RU" b="1" dirty="0">
              <a:solidFill>
                <a:schemeClr val="accent6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01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731520"/>
            <a:ext cx="7992888" cy="5433784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accent6"/>
                </a:solidFill>
                <a:latin typeface="Times New Roman"/>
                <a:ea typeface="Calibri"/>
                <a:cs typeface="Times New Roman"/>
              </a:rPr>
              <a:t>III</a:t>
            </a:r>
            <a:r>
              <a:rPr lang="ru-RU" sz="2400" b="1" dirty="0" smtClean="0">
                <a:solidFill>
                  <a:schemeClr val="accent6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2400" b="1" dirty="0" smtClean="0">
                <a:solidFill>
                  <a:schemeClr val="accent6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smtClean="0">
                <a:solidFill>
                  <a:schemeClr val="accent6"/>
                </a:solidFill>
                <a:latin typeface="Times New Roman"/>
                <a:ea typeface="Calibri"/>
                <a:cs typeface="Times New Roman"/>
              </a:rPr>
              <a:t>3</a:t>
            </a:r>
            <a:r>
              <a:rPr lang="ru-RU" sz="2400" b="1" dirty="0">
                <a:solidFill>
                  <a:schemeClr val="accent6"/>
                </a:solidFill>
                <a:latin typeface="Times New Roman"/>
                <a:ea typeface="Calibri"/>
                <a:cs typeface="Times New Roman"/>
              </a:rPr>
              <a:t>.  </a:t>
            </a:r>
            <a:r>
              <a:rPr lang="ru-RU" sz="2400" b="1" dirty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Участие в конференциях и </a:t>
            </a:r>
            <a:r>
              <a:rPr lang="ru-RU" sz="2400" b="1" dirty="0" smtClean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семинарах</a:t>
            </a:r>
            <a:endParaRPr lang="en-US" sz="2400" b="1" dirty="0" smtClean="0">
              <a:solidFill>
                <a:schemeClr val="accent6"/>
              </a:solidFill>
              <a:latin typeface="Georgia"/>
              <a:ea typeface="Calibri"/>
              <a:cs typeface="Times New Roman"/>
            </a:endParaRPr>
          </a:p>
          <a:p>
            <a:pPr marL="45720" indent="0" algn="ctr">
              <a:lnSpc>
                <a:spcPct val="150000"/>
              </a:lnSpc>
              <a:spcAft>
                <a:spcPts val="0"/>
              </a:spcAft>
              <a:buNone/>
            </a:pPr>
            <a:endParaRPr lang="ru-RU" sz="2000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>
                <a:latin typeface="Georgia"/>
                <a:ea typeface="Calibri"/>
                <a:cs typeface="Times New Roman"/>
              </a:rPr>
              <a:t>- участник Всероссийского </a:t>
            </a:r>
            <a:r>
              <a:rPr lang="ru-RU" sz="2400" b="1" dirty="0" err="1">
                <a:latin typeface="Georgia"/>
                <a:ea typeface="Calibri"/>
                <a:cs typeface="Times New Roman"/>
              </a:rPr>
              <a:t>вебинара</a:t>
            </a:r>
            <a:r>
              <a:rPr lang="ru-RU" sz="2400" b="1" dirty="0">
                <a:latin typeface="Georgia"/>
                <a:ea typeface="Calibri"/>
                <a:cs typeface="Times New Roman"/>
              </a:rPr>
              <a:t> «Психолого-педагогическая поддержка семьи</a:t>
            </a:r>
            <a:endParaRPr lang="ru-RU" sz="2000" b="1" dirty="0">
              <a:latin typeface="Calibri"/>
              <a:ea typeface="Calibri"/>
              <a:cs typeface="Times New Roman"/>
            </a:endParaRP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>
                <a:latin typeface="Georgia"/>
                <a:ea typeface="Calibri"/>
                <a:cs typeface="Times New Roman"/>
              </a:rPr>
              <a:t>и повышение компетентности родителей в вопросах охраны и укрепления здоровья детей: образовательная область “Физическое развитие”» </a:t>
            </a:r>
            <a:endParaRPr lang="ru-RU" sz="2000" b="1" dirty="0">
              <a:latin typeface="Calibri"/>
              <a:ea typeface="Calibri"/>
              <a:cs typeface="Times New Roman"/>
            </a:endParaRP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>
                <a:latin typeface="Georgia"/>
                <a:ea typeface="Calibri"/>
                <a:cs typeface="Times New Roman"/>
              </a:rPr>
              <a:t>Сертификат №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743099/179962 от 06.03.2017</a:t>
            </a:r>
            <a:endParaRPr lang="ru-RU" sz="2000" b="1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45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6632"/>
            <a:ext cx="8640960" cy="4089608"/>
          </a:xfrm>
        </p:spPr>
        <p:txBody>
          <a:bodyPr/>
          <a:lstStyle/>
          <a:p>
            <a:pPr marL="45720" indent="0" algn="ctr">
              <a:buNone/>
            </a:pPr>
            <a:r>
              <a:rPr lang="en-US" sz="2400" b="1" dirty="0" smtClean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III.</a:t>
            </a:r>
            <a:r>
              <a:rPr lang="ru-RU" sz="2400" b="1" dirty="0" smtClean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4. Участие </a:t>
            </a:r>
            <a:r>
              <a:rPr lang="ru-RU" sz="2400" b="1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в профессиональных и творческих </a:t>
            </a:r>
            <a:r>
              <a:rPr lang="ru-RU" sz="2400" b="1" dirty="0" smtClean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педагогических </a:t>
            </a:r>
            <a:r>
              <a:rPr lang="ru-RU" sz="2400" b="1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конкурсах, методических </a:t>
            </a:r>
            <a:r>
              <a:rPr lang="ru-RU" sz="2400" b="1" dirty="0" smtClean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неделях</a:t>
            </a:r>
          </a:p>
          <a:p>
            <a:pPr marL="45720" indent="0" algn="ctr">
              <a:buNone/>
            </a:pPr>
            <a:endParaRPr lang="ru-RU" dirty="0">
              <a:solidFill>
                <a:schemeClr val="accent6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719249"/>
              </p:ext>
            </p:extLst>
          </p:nvPr>
        </p:nvGraphicFramePr>
        <p:xfrm>
          <a:off x="323528" y="1196748"/>
          <a:ext cx="8352928" cy="4096328"/>
        </p:xfrm>
        <a:graphic>
          <a:graphicData uri="http://schemas.openxmlformats.org/drawingml/2006/table">
            <a:tbl>
              <a:tblPr firstRow="1" firstCol="1" bandRow="1"/>
              <a:tblGrid>
                <a:gridCol w="719657"/>
                <a:gridCol w="5986167"/>
                <a:gridCol w="1647104"/>
              </a:tblGrid>
              <a:tr h="49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№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Название конкурса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Результат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1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Смотр-конкурс «Развитие речи»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1 место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2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Конкурс конспектов «Купание куклы </a:t>
                      </a:r>
                      <a:r>
                        <a:rPr lang="ru-RU" sz="1800" b="1" dirty="0" smtClean="0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Кати»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3 место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3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Выставка поделок «Новогодняя игрушка»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 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4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Проект «Наши новые игрушки»  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 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5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Участие в выставке рисунка «Цветы для бабушки»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6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Смотр-конкурс «Огород на подоконнике»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2 место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7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Фото - выставка «Неделя здоровья»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Georgia"/>
                          <a:ea typeface="Calibri"/>
                          <a:cs typeface="DejaVuSansCondensed-Bold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44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856984" cy="3474720"/>
          </a:xfrm>
        </p:spPr>
        <p:txBody>
          <a:bodyPr/>
          <a:lstStyle/>
          <a:p>
            <a:pPr marL="45720" indent="0" algn="ctr"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«</a:t>
            </a:r>
            <a:r>
              <a:rPr lang="ru-RU" sz="2400" b="1" dirty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Общественная деятельность педагога»</a:t>
            </a:r>
            <a:endParaRPr lang="ru-RU" sz="2000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 marL="45720" indent="0" algn="ctr"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Участие в культурно-массовых  мероприятиях на уровне ДОУ, города </a:t>
            </a:r>
            <a:endParaRPr lang="ru-RU" sz="2000" b="1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 marL="45720" indent="0" algn="ctr"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Участие в экспертных группах.</a:t>
            </a:r>
            <a:endParaRPr lang="ru-RU" sz="2000" b="1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359790"/>
              </p:ext>
            </p:extLst>
          </p:nvPr>
        </p:nvGraphicFramePr>
        <p:xfrm>
          <a:off x="323528" y="2132856"/>
          <a:ext cx="8640960" cy="4189849"/>
        </p:xfrm>
        <a:graphic>
          <a:graphicData uri="http://schemas.openxmlformats.org/drawingml/2006/table">
            <a:tbl>
              <a:tblPr firstRow="1" firstCol="1" bandRow="1"/>
              <a:tblGrid>
                <a:gridCol w="2013243"/>
                <a:gridCol w="6627717"/>
              </a:tblGrid>
              <a:tr h="396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Georgia"/>
                          <a:ea typeface="Calibri"/>
                          <a:cs typeface="Times New Roman"/>
                        </a:rPr>
                        <a:t>Год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53" marR="67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Georgia"/>
                          <a:ea typeface="Calibri"/>
                          <a:cs typeface="Times New Roman"/>
                        </a:rPr>
                        <a:t>Мероприятие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53" marR="67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Georgia"/>
                          <a:ea typeface="Calibri"/>
                          <a:cs typeface="Times New Roman"/>
                        </a:rPr>
                        <a:t>Июнь 2016г.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53" marR="67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Georgia"/>
                          <a:ea typeface="Calibri"/>
                          <a:cs typeface="Times New Roman"/>
                        </a:rPr>
                        <a:t>Консультация для педагогов: «Использование спортивной площадки 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Georgia"/>
                          <a:ea typeface="Calibri"/>
                          <a:cs typeface="Times New Roman"/>
                        </a:rPr>
                        <a:t>для обеспечения необходимой двигательной активности»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53" marR="67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Georgia"/>
                          <a:ea typeface="Calibri"/>
                          <a:cs typeface="Times New Roman"/>
                        </a:rPr>
                        <a:t>Декабрь 2016г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53" marR="67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Georgia"/>
                          <a:ea typeface="Calibri"/>
                          <a:cs typeface="Times New Roman"/>
                        </a:rPr>
                        <a:t>Участие в экспертной группе: «Конкурс </a:t>
                      </a: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Georgia"/>
                          <a:ea typeface="Calibri"/>
                          <a:cs typeface="Times New Roman"/>
                        </a:rPr>
                        <a:t>конспектов»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53" marR="679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8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Georgia"/>
                          <a:ea typeface="Calibri"/>
                          <a:cs typeface="Times New Roman"/>
                        </a:rPr>
                        <a:t>Январь 2017г.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53" marR="67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Georgia"/>
                          <a:ea typeface="Calibri"/>
                          <a:cs typeface="Times New Roman"/>
                        </a:rPr>
                        <a:t>Проверка знаний по охране труда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53" marR="67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Georgia"/>
                          <a:ea typeface="Calibri"/>
                          <a:cs typeface="Times New Roman"/>
                        </a:rPr>
                        <a:t>Февраль 2017г.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53" marR="67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Georgia"/>
                          <a:ea typeface="Calibri"/>
                          <a:cs typeface="Times New Roman"/>
                        </a:rPr>
                        <a:t>Оформление выставки  «Творчество без границ»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53" marR="67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Georgia"/>
                          <a:ea typeface="Calibri"/>
                          <a:cs typeface="Times New Roman"/>
                        </a:rPr>
                        <a:t>Март 2017г.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53" marR="67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Georgia"/>
                          <a:ea typeface="Calibri"/>
                          <a:cs typeface="Times New Roman"/>
                        </a:rPr>
                        <a:t>Оформление стенда «Цветы для бабушки»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53" marR="67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Georgia"/>
                          <a:ea typeface="Calibri"/>
                          <a:cs typeface="Times New Roman"/>
                        </a:rPr>
                        <a:t>Апрель 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Georgia"/>
                          <a:ea typeface="Calibri"/>
                          <a:cs typeface="Times New Roman"/>
                        </a:rPr>
                        <a:t>2017г.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53" marR="67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Georgia"/>
                          <a:ea typeface="Calibri"/>
                          <a:cs typeface="Times New Roman"/>
                        </a:rPr>
                        <a:t>Участие в экспертной группе: </a:t>
                      </a: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Georgia"/>
                          <a:ea typeface="Calibri"/>
                          <a:cs typeface="Times New Roman"/>
                        </a:rPr>
                        <a:t>смотр-конкурс «Огород на подоконнике»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53" marR="67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40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712968" cy="432048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400" b="1" dirty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Наличие публикации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55568"/>
            <a:ext cx="3960440" cy="560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Награды\Диплом 19.03.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19"/>
            <a:ext cx="3888432" cy="550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0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Награды\Диплом Альманах педагога 05.06.1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880320" cy="405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102374"/>
              </p:ext>
            </p:extLst>
          </p:nvPr>
        </p:nvGraphicFramePr>
        <p:xfrm>
          <a:off x="2956542" y="1196752"/>
          <a:ext cx="2808312" cy="3974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Acrobat Document" r:id="rId4" imgW="5667037" imgH="8019809" progId="AcroExch.Document.7">
                  <p:embed/>
                </p:oleObj>
              </mc:Choice>
              <mc:Fallback>
                <p:oleObj name="Acrobat Document" r:id="rId4" imgW="5667037" imgH="8019809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56542" y="1196752"/>
                        <a:ext cx="2808312" cy="3974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64149"/>
            <a:ext cx="3052736" cy="407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65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408827"/>
              </p:ext>
            </p:extLst>
          </p:nvPr>
        </p:nvGraphicFramePr>
        <p:xfrm>
          <a:off x="3491880" y="112668"/>
          <a:ext cx="2397139" cy="3392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Acrobat Document" r:id="rId3" imgW="5667037" imgH="8019809" progId="AcroExch.Document.7">
                  <p:embed/>
                </p:oleObj>
              </mc:Choice>
              <mc:Fallback>
                <p:oleObj name="Acrobat Document" r:id="rId3" imgW="5667037" imgH="8019809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1880" y="112668"/>
                        <a:ext cx="2397139" cy="3392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3" descr="E:\Награды\Диплом Педология.ру 21.02.201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5798"/>
            <a:ext cx="231189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259228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65290"/>
              </p:ext>
            </p:extLst>
          </p:nvPr>
        </p:nvGraphicFramePr>
        <p:xfrm>
          <a:off x="578342" y="3645024"/>
          <a:ext cx="2553497" cy="3128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Acrobat Document" r:id="rId7" imgW="5667037" imgH="8019809" progId="AcroExch.Document.7">
                  <p:embed/>
                </p:oleObj>
              </mc:Choice>
              <mc:Fallback>
                <p:oleObj name="Acrobat Document" r:id="rId7" imgW="5667037" imgH="8019809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8342" y="3645024"/>
                        <a:ext cx="2553497" cy="3128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6" descr="E:\Награды\Диплом Портал образования 17.09.17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45024"/>
            <a:ext cx="2376264" cy="30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Награды\Диплом Солнечный свет 10.12.1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53025"/>
            <a:ext cx="2376265" cy="30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47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534311"/>
              </p:ext>
            </p:extLst>
          </p:nvPr>
        </p:nvGraphicFramePr>
        <p:xfrm>
          <a:off x="467544" y="692696"/>
          <a:ext cx="4032448" cy="5706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Acrobat Document" r:id="rId3" imgW="5667037" imgH="8019809" progId="AcroExch.Document.7">
                  <p:embed/>
                </p:oleObj>
              </mc:Choice>
              <mc:Fallback>
                <p:oleObj name="Acrobat Document" r:id="rId3" imgW="5667037" imgH="8019809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692696"/>
                        <a:ext cx="4032448" cy="5706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75290"/>
            <a:ext cx="4032448" cy="570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44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216289"/>
              </p:ext>
            </p:extLst>
          </p:nvPr>
        </p:nvGraphicFramePr>
        <p:xfrm>
          <a:off x="3419872" y="1268760"/>
          <a:ext cx="2664296" cy="3770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Acrobat Document" r:id="rId3" imgW="5667037" imgH="8019809" progId="AcroExch.Document.7">
                  <p:embed/>
                </p:oleObj>
              </mc:Choice>
              <mc:Fallback>
                <p:oleObj name="Acrobat Document" r:id="rId3" imgW="5667037" imgH="8019809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9872" y="1268760"/>
                        <a:ext cx="2664296" cy="3770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531367"/>
              </p:ext>
            </p:extLst>
          </p:nvPr>
        </p:nvGraphicFramePr>
        <p:xfrm>
          <a:off x="395536" y="317398"/>
          <a:ext cx="2858268" cy="4044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Acrobat Document" r:id="rId5" imgW="5667037" imgH="8019809" progId="AcroExch.Document.7">
                  <p:embed/>
                </p:oleObj>
              </mc:Choice>
              <mc:Fallback>
                <p:oleObj name="Acrobat Document" r:id="rId5" imgW="5667037" imgH="8019809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5536" y="317398"/>
                        <a:ext cx="2858268" cy="4044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802068"/>
            <a:ext cx="2664296" cy="376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88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640960" cy="6669360"/>
          </a:xfrm>
        </p:spPr>
        <p:txBody>
          <a:bodyPr>
            <a:noAutofit/>
          </a:bodyPr>
          <a:lstStyle/>
          <a:p>
            <a:pPr marL="45720" indent="0" algn="just"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Эссе: </a:t>
            </a:r>
            <a:endParaRPr lang="ru-RU" sz="2000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 marL="45720" indent="0" algn="just"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«Нам кажется недостаточным оставить тело и душу детей в таком состоянии, в каком они даны природой, – мы заботимся об их воспитании и обучении, чтобы хорошее стало много лучшим, а плохое изменилось и стало хорошим» – Лукиан.</a:t>
            </a:r>
            <a:endParaRPr lang="ru-RU" sz="2000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000" dirty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О профессии моей стихов не пишут,</a:t>
            </a:r>
            <a:endParaRPr lang="ru-RU" sz="2000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000" dirty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Да и, песен тоже не поют. </a:t>
            </a:r>
            <a:endParaRPr lang="ru-RU" sz="2000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000" dirty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Ну а я, люблю ее как песню,</a:t>
            </a:r>
            <a:endParaRPr lang="ru-RU" sz="2000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000" dirty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Добрую профессию мою.</a:t>
            </a:r>
            <a:endParaRPr lang="ru-RU" sz="2000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 marL="45720" indent="0" algn="just"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Я - Воспитатель</a:t>
            </a:r>
            <a:r>
              <a:rPr lang="ru-RU" sz="2000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... и для меня это, прежде всего, образ жизни и, наверное, призвание, и, в то же время, не только профессия, но и предмет гордости: специалистов много, </a:t>
            </a:r>
            <a:r>
              <a:rPr lang="ru-RU" sz="2000" dirty="0" smtClean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но не </a:t>
            </a:r>
            <a:r>
              <a:rPr lang="ru-RU" sz="2000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все они могут или хотят стать </a:t>
            </a:r>
            <a:r>
              <a:rPr lang="ru-RU" sz="2000" b="1" i="1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воспитателями</a:t>
            </a:r>
            <a:r>
              <a:rPr lang="ru-RU" sz="2000" b="1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.</a:t>
            </a:r>
            <a:endParaRPr lang="ru-RU" sz="2000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 marL="45720" indent="0" algn="just">
              <a:spcAft>
                <a:spcPts val="0"/>
              </a:spcAft>
              <a:buNone/>
            </a:pPr>
            <a:r>
              <a:rPr lang="ru-RU" sz="2000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Найти рецепт успеха воспитателя – мечта любого педагога. Но такого рецепта не существует. А составляющие моего рецепта: </a:t>
            </a:r>
            <a:r>
              <a:rPr lang="ru-RU" sz="2000" dirty="0" smtClean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доброта</a:t>
            </a:r>
            <a:r>
              <a:rPr lang="ru-RU" sz="2000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2000" dirty="0" smtClean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честь</a:t>
            </a:r>
            <a:r>
              <a:rPr lang="ru-RU" sz="2000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2000" dirty="0" smtClean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искренность</a:t>
            </a:r>
            <a:r>
              <a:rPr lang="ru-RU" sz="2000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2000" dirty="0" smtClean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справедливость</a:t>
            </a:r>
            <a:r>
              <a:rPr lang="ru-RU" sz="2000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2000" dirty="0" smtClean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достоинство</a:t>
            </a:r>
            <a:r>
              <a:rPr lang="ru-RU" sz="2000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2000" dirty="0" smtClean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профессионализм</a:t>
            </a:r>
            <a:r>
              <a:rPr lang="ru-RU" sz="2000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.</a:t>
            </a:r>
            <a:endParaRPr lang="ru-RU" sz="2000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11023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836712"/>
            <a:ext cx="3301752" cy="468052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>
                <a:effectLst/>
                <a:latin typeface="Georgia"/>
                <a:ea typeface="Calibri"/>
                <a:cs typeface="Times New Roman"/>
              </a:rPr>
              <a:t>Моё кредо: </a:t>
            </a: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2000" i="1" dirty="0">
                <a:solidFill>
                  <a:srgbClr val="7030A0"/>
                </a:solidFill>
                <a:effectLst/>
                <a:latin typeface="Georgia"/>
                <a:ea typeface="Calibri"/>
                <a:cs typeface="Times New Roman"/>
              </a:rPr>
              <a:t>«Научить человека быть счастливым нельзя, </a:t>
            </a:r>
            <a:r>
              <a:rPr lang="ru-RU" sz="2000" i="1" dirty="0" smtClean="0">
                <a:solidFill>
                  <a:srgbClr val="7030A0"/>
                </a:solidFill>
                <a:effectLst/>
                <a:latin typeface="Georgia"/>
                <a:ea typeface="Calibri"/>
                <a:cs typeface="Times New Roman"/>
              </a:rPr>
              <a:t/>
            </a:r>
            <a:br>
              <a:rPr lang="ru-RU" sz="2000" i="1" dirty="0" smtClean="0">
                <a:solidFill>
                  <a:srgbClr val="7030A0"/>
                </a:solidFill>
                <a:effectLst/>
                <a:latin typeface="Georgia"/>
                <a:ea typeface="Calibri"/>
                <a:cs typeface="Times New Roman"/>
              </a:rPr>
            </a:br>
            <a:r>
              <a:rPr lang="ru-RU" sz="2000" i="1" dirty="0" smtClean="0">
                <a:solidFill>
                  <a:srgbClr val="7030A0"/>
                </a:solidFill>
                <a:effectLst/>
                <a:latin typeface="Georgia"/>
                <a:ea typeface="Calibri"/>
                <a:cs typeface="Times New Roman"/>
              </a:rPr>
              <a:t>но </a:t>
            </a:r>
            <a:r>
              <a:rPr lang="ru-RU" sz="2000" i="1" dirty="0">
                <a:solidFill>
                  <a:srgbClr val="7030A0"/>
                </a:solidFill>
                <a:effectLst/>
                <a:latin typeface="Georgia"/>
                <a:ea typeface="Calibri"/>
                <a:cs typeface="Times New Roman"/>
              </a:rPr>
              <a:t>воспитать его так, чтобы он стал счастливым, можно»  Антон Семёнович Макаренко</a:t>
            </a:r>
            <a:r>
              <a:rPr lang="ru-RU" sz="1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200" dirty="0">
                <a:effectLst/>
                <a:latin typeface="Calibri"/>
                <a:ea typeface="Calibri"/>
                <a:cs typeface="Times New Roman"/>
              </a:rPr>
            </a:br>
            <a:endParaRPr lang="ru-RU" sz="1200" dirty="0"/>
          </a:p>
        </p:txBody>
      </p:sp>
      <p:pic>
        <p:nvPicPr>
          <p:cNvPr id="5" name="Объект 4"/>
          <p:cNvPicPr>
            <a:picLocks noGrp="1"/>
          </p:cNvPicPr>
          <p:nvPr>
            <p:ph sz="quarter" idx="13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248472" cy="4608512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9" y="908720"/>
            <a:ext cx="424973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01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784976" cy="4017600"/>
          </a:xfrm>
        </p:spPr>
        <p:txBody>
          <a:bodyPr/>
          <a:lstStyle/>
          <a:p>
            <a:pPr marL="4572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accent6"/>
                </a:solidFill>
                <a:latin typeface="Times New Roman"/>
                <a:ea typeface="Calibri"/>
                <a:cs typeface="Times New Roman"/>
              </a:rPr>
              <a:t>II. </a:t>
            </a:r>
            <a:r>
              <a:rPr lang="ru-RU" sz="2400" b="1" dirty="0" smtClean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Профессиональный </a:t>
            </a:r>
            <a:r>
              <a:rPr lang="ru-RU" sz="2400" b="1" dirty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путь  </a:t>
            </a:r>
            <a:endParaRPr lang="ru-RU" sz="2000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II.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1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.</a:t>
            </a:r>
            <a:r>
              <a:rPr lang="ru-RU" sz="2400" b="1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	Образование:</a:t>
            </a:r>
            <a:r>
              <a:rPr lang="ru-RU" sz="2400" dirty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среднее профессиональное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6" b="27482"/>
          <a:stretch/>
        </p:blipFill>
        <p:spPr bwMode="auto">
          <a:xfrm>
            <a:off x="251520" y="1552422"/>
            <a:ext cx="8640960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2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8640960" cy="4065632"/>
          </a:xfrm>
        </p:spPr>
        <p:txBody>
          <a:bodyPr>
            <a:normAutofit/>
          </a:bodyPr>
          <a:lstStyle/>
          <a:p>
            <a:pPr marL="276860" indent="0" algn="ctr">
              <a:lnSpc>
                <a:spcPct val="150000"/>
              </a:lnSpc>
              <a:spcAft>
                <a:spcPts val="0"/>
              </a:spcAft>
              <a:buNone/>
              <a:tabLst>
                <a:tab pos="228600" algn="l"/>
              </a:tabLst>
            </a:pPr>
            <a:r>
              <a:rPr lang="en-US" sz="36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II</a:t>
            </a:r>
            <a:r>
              <a:rPr lang="ru-RU" sz="36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6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2</a:t>
            </a:r>
            <a:r>
              <a:rPr lang="ru-RU" sz="3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sz="3600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Стаж </a:t>
            </a:r>
            <a:r>
              <a:rPr lang="ru-RU" sz="3600" b="1" dirty="0" smtClean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работы</a:t>
            </a:r>
            <a:endParaRPr lang="en-US" sz="3600" b="1" dirty="0" smtClean="0">
              <a:solidFill>
                <a:srgbClr val="C00000"/>
              </a:solidFill>
              <a:latin typeface="Georgia"/>
              <a:ea typeface="Calibri"/>
              <a:cs typeface="Times New Roman"/>
            </a:endParaRPr>
          </a:p>
          <a:p>
            <a:pPr marL="276860" indent="0" algn="ctr">
              <a:lnSpc>
                <a:spcPct val="150000"/>
              </a:lnSpc>
              <a:spcAft>
                <a:spcPts val="0"/>
              </a:spcAft>
              <a:buNone/>
              <a:tabLst>
                <a:tab pos="228600" algn="l"/>
              </a:tabLst>
            </a:pPr>
            <a:endParaRPr lang="ru-RU" sz="36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marL="274320" indent="0" algn="just">
              <a:spcAft>
                <a:spcPts val="0"/>
              </a:spcAft>
              <a:buNone/>
              <a:tabLst>
                <a:tab pos="228600" algn="l"/>
              </a:tabLst>
            </a:pPr>
            <a:r>
              <a:rPr lang="ru-RU" sz="2800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Общий стаж работы			    </a:t>
            </a:r>
            <a:r>
              <a:rPr lang="en-US" sz="2800" dirty="0" smtClean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    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43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года </a:t>
            </a:r>
            <a:endParaRPr lang="ru-RU" sz="28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marL="274320" indent="0" algn="just">
              <a:spcAft>
                <a:spcPts val="0"/>
              </a:spcAft>
              <a:buNone/>
              <a:tabLst>
                <a:tab pos="228600" algn="l"/>
              </a:tabLst>
            </a:pPr>
            <a:r>
              <a:rPr lang="ru-RU" sz="2800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Педагогический стаж		             </a:t>
            </a:r>
            <a:r>
              <a:rPr lang="ru-RU" sz="28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 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35 </a:t>
            </a:r>
            <a:r>
              <a:rPr lang="ru-RU" sz="2800" b="1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лет</a:t>
            </a:r>
            <a:endParaRPr lang="ru-RU" sz="28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marL="274320" indent="0" algn="just">
              <a:spcAft>
                <a:spcPts val="0"/>
              </a:spcAft>
              <a:buNone/>
            </a:pPr>
            <a:r>
              <a:rPr lang="ru-RU" sz="2800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Стаж по занимаемой должности	    </a:t>
            </a:r>
            <a:r>
              <a:rPr lang="en-US" sz="2800" dirty="0" smtClean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35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лет</a:t>
            </a:r>
            <a:r>
              <a:rPr lang="ru-RU" sz="2800" b="1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	</a:t>
            </a:r>
            <a:endParaRPr lang="ru-RU" sz="28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marL="45720" indent="0" algn="just">
              <a:buNone/>
            </a:pPr>
            <a:r>
              <a:rPr lang="en-US" sz="2800" dirty="0" smtClean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   </a:t>
            </a:r>
            <a:r>
              <a:rPr lang="ru-RU" sz="2800" dirty="0" smtClean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Стаж </a:t>
            </a:r>
            <a:r>
              <a:rPr lang="ru-RU" sz="2800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в данном учреждении                       </a:t>
            </a:r>
            <a:r>
              <a:rPr lang="ru-RU" sz="2800" dirty="0" smtClean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</a:rPr>
              <a:t> года 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352928" cy="5832648"/>
          </a:xfrm>
        </p:spPr>
        <p:txBody>
          <a:bodyPr>
            <a:normAutofit fontScale="47500" lnSpcReduction="20000"/>
          </a:bodyPr>
          <a:lstStyle/>
          <a:p>
            <a:pPr marL="4572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59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II</a:t>
            </a:r>
            <a:r>
              <a:rPr lang="ru-RU" sz="59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59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59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3</a:t>
            </a:r>
            <a:r>
              <a:rPr lang="ru-RU" sz="59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ru-RU" sz="5900" b="1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Повышение </a:t>
            </a:r>
            <a:r>
              <a:rPr lang="ru-RU" sz="5900" b="1" dirty="0" smtClean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квалификации</a:t>
            </a:r>
            <a:endParaRPr lang="en-US" sz="5900" b="1" dirty="0" smtClean="0">
              <a:solidFill>
                <a:srgbClr val="C00000"/>
              </a:solidFill>
              <a:latin typeface="Georgia"/>
              <a:ea typeface="Calibri"/>
              <a:cs typeface="Times New Roman"/>
            </a:endParaRPr>
          </a:p>
          <a:p>
            <a:pPr marL="4572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5900" b="1" dirty="0" smtClean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ru-RU" sz="5900" b="1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(тема, год, № удостоверения</a:t>
            </a:r>
            <a:r>
              <a:rPr lang="ru-RU" sz="5900" b="1" dirty="0" smtClean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)</a:t>
            </a:r>
            <a:endParaRPr lang="en-US" sz="5900" b="1" dirty="0" smtClean="0">
              <a:solidFill>
                <a:srgbClr val="C00000"/>
              </a:solidFill>
              <a:latin typeface="Georgia"/>
              <a:ea typeface="Calibri"/>
              <a:cs typeface="Times New Roman"/>
            </a:endParaRPr>
          </a:p>
          <a:p>
            <a:pPr marL="45720" indent="0" algn="ctr">
              <a:lnSpc>
                <a:spcPct val="150000"/>
              </a:lnSpc>
              <a:spcAft>
                <a:spcPts val="0"/>
              </a:spcAft>
              <a:buNone/>
            </a:pPr>
            <a:endParaRPr lang="en-US" sz="5100" b="1" dirty="0">
              <a:solidFill>
                <a:srgbClr val="C00000"/>
              </a:solidFill>
              <a:latin typeface="Georgia"/>
              <a:ea typeface="Calibri"/>
              <a:cs typeface="Times New Roman"/>
            </a:endParaRPr>
          </a:p>
          <a:p>
            <a:pPr marL="45720" indent="0" algn="ctr">
              <a:lnSpc>
                <a:spcPct val="150000"/>
              </a:lnSpc>
              <a:spcAft>
                <a:spcPts val="0"/>
              </a:spcAft>
              <a:buNone/>
            </a:pPr>
            <a:endParaRPr lang="ru-RU" sz="51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5100" b="1" dirty="0">
                <a:solidFill>
                  <a:srgbClr val="7030A0"/>
                </a:solidFill>
                <a:latin typeface="Georgia"/>
                <a:ea typeface="Calibri"/>
                <a:cs typeface="Times New Roman"/>
              </a:rPr>
              <a:t>АНО ДПО «Институт дистанционного повышения квалификации гуманитарного образования» по теме «Физическое развитие детей младшего (среднего, старшего) дошкольного возраста в подвижных играх»,  </a:t>
            </a:r>
            <a:r>
              <a:rPr lang="ru-RU" sz="51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5100" b="1" dirty="0">
                <a:solidFill>
                  <a:srgbClr val="7030A0"/>
                </a:solidFill>
                <a:latin typeface="Georgia"/>
                <a:ea typeface="Calibri"/>
                <a:cs typeface="Times New Roman"/>
              </a:rPr>
              <a:t>ноябрь </a:t>
            </a:r>
            <a:r>
              <a:rPr lang="ru-RU" sz="51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2016,  № 4000,  72 часа.</a:t>
            </a:r>
            <a:endParaRPr lang="ru-RU" sz="5100" dirty="0">
              <a:latin typeface="Calibri"/>
              <a:ea typeface="Calibri"/>
              <a:cs typeface="Times New Roman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16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568952" cy="5544616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II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4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sz="2800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Аттестация</a:t>
            </a:r>
            <a:endParaRPr lang="en-US" sz="2800" b="1" dirty="0" smtClean="0">
              <a:solidFill>
                <a:srgbClr val="C00000"/>
              </a:solidFill>
              <a:latin typeface="Georgia"/>
              <a:ea typeface="Calibri"/>
              <a:cs typeface="Times New Roman"/>
            </a:endParaRPr>
          </a:p>
          <a:p>
            <a:pPr marL="4572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(категория по должности, дата</a:t>
            </a:r>
            <a:r>
              <a:rPr lang="ru-RU" sz="2800" b="1" dirty="0" smtClean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)</a:t>
            </a:r>
            <a:r>
              <a:rPr lang="ru-RU" sz="2800" dirty="0">
                <a:latin typeface="Georgia"/>
                <a:ea typeface="Calibri"/>
                <a:cs typeface="Times New Roman"/>
              </a:rPr>
              <a:t>	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Georgia"/>
                <a:ea typeface="Calibri"/>
                <a:cs typeface="Times New Roman"/>
              </a:rPr>
              <a:t>первая </a:t>
            </a:r>
            <a:r>
              <a:rPr lang="ru-RU" sz="2800" b="1" dirty="0">
                <a:solidFill>
                  <a:srgbClr val="7030A0"/>
                </a:solidFill>
                <a:latin typeface="Georgia"/>
                <a:ea typeface="Calibri"/>
                <a:cs typeface="Times New Roman"/>
              </a:rPr>
              <a:t>квалификационная категория по должности «воспитатель»,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 </a:t>
            </a:r>
            <a:endParaRPr lang="en-US" sz="2800" dirty="0" smtClean="0">
              <a:latin typeface="Times New Roman"/>
              <a:ea typeface="Calibri"/>
              <a:cs typeface="Times New Roman"/>
            </a:endParaRP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22.05.2012 </a:t>
            </a:r>
            <a:r>
              <a:rPr lang="ru-RU" sz="28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г.,  </a:t>
            </a:r>
            <a:endParaRPr lang="en-US" sz="2800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Georgia"/>
                <a:ea typeface="Calibri"/>
                <a:cs typeface="Times New Roman"/>
              </a:rPr>
              <a:t>приказ </a:t>
            </a:r>
            <a:r>
              <a:rPr lang="ru-RU" sz="2800" b="1" dirty="0">
                <a:solidFill>
                  <a:srgbClr val="7030A0"/>
                </a:solidFill>
                <a:latin typeface="Georgia"/>
                <a:ea typeface="Calibri"/>
                <a:cs typeface="Times New Roman"/>
              </a:rPr>
              <a:t>от</a:t>
            </a:r>
            <a:r>
              <a:rPr lang="ru-RU" sz="28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13.06.2012 г.  № 729,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b="1" dirty="0">
                <a:latin typeface="Georgia"/>
                <a:ea typeface="Calibri"/>
                <a:cs typeface="Times New Roman"/>
              </a:rPr>
              <a:t>срок действия:</a:t>
            </a:r>
            <a:r>
              <a:rPr lang="ru-RU" sz="2800" dirty="0">
                <a:latin typeface="Georgia"/>
                <a:ea typeface="Calibri"/>
                <a:cs typeface="Times New Roman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13.06.2017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42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712968" cy="3474720"/>
          </a:xfrm>
        </p:spPr>
        <p:txBody>
          <a:bodyPr/>
          <a:lstStyle/>
          <a:p>
            <a:pPr marL="45720" indent="0" algn="ctr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III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.</a:t>
            </a:r>
            <a:r>
              <a:rPr lang="en-US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1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.</a:t>
            </a:r>
            <a:r>
              <a:rPr lang="ru-RU" sz="2400" b="1" dirty="0">
                <a:solidFill>
                  <a:srgbClr val="C00000"/>
                </a:solidFill>
                <a:latin typeface="Georgia"/>
                <a:ea typeface="Calibri"/>
                <a:cs typeface="Times New Roman"/>
              </a:rPr>
              <a:t>	Участие в методической работе ДОУ (организация и проведение семинаров, «круглых столов», мастер-классов и т. п.)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84784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Посещение </a:t>
            </a:r>
            <a:r>
              <a:rPr lang="ru-RU" sz="2000" b="1" dirty="0" smtClean="0">
                <a:solidFill>
                  <a:schemeClr val="accent6"/>
                </a:solidFill>
                <a:latin typeface="Georgia"/>
                <a:ea typeface="Calibri"/>
                <a:cs typeface="Times New Roman"/>
              </a:rPr>
              <a:t>открытых  мероприятий в  ДОУ</a:t>
            </a:r>
          </a:p>
          <a:p>
            <a:pPr algn="ctr"/>
            <a:endParaRPr lang="ru-RU" sz="2000" b="1" dirty="0">
              <a:solidFill>
                <a:schemeClr val="accent6"/>
              </a:solidFill>
              <a:latin typeface="Georgia"/>
              <a:cs typeface="Times New Roman"/>
            </a:endParaRPr>
          </a:p>
          <a:p>
            <a:pPr algn="ctr"/>
            <a:endParaRPr lang="ru-RU" sz="2000" b="1" dirty="0" smtClean="0">
              <a:solidFill>
                <a:schemeClr val="accent6"/>
              </a:solidFill>
              <a:latin typeface="Georgia"/>
              <a:cs typeface="Times New Roman"/>
            </a:endParaRPr>
          </a:p>
          <a:p>
            <a:pPr algn="ctr"/>
            <a:endParaRPr lang="ru-RU" sz="2000" dirty="0">
              <a:solidFill>
                <a:schemeClr val="accent6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429056"/>
              </p:ext>
            </p:extLst>
          </p:nvPr>
        </p:nvGraphicFramePr>
        <p:xfrm>
          <a:off x="683569" y="1988838"/>
          <a:ext cx="7992888" cy="4392492"/>
        </p:xfrm>
        <a:graphic>
          <a:graphicData uri="http://schemas.openxmlformats.org/drawingml/2006/table">
            <a:tbl>
              <a:tblPr firstRow="1" firstCol="1" bandRow="1"/>
              <a:tblGrid>
                <a:gridCol w="2222801"/>
                <a:gridCol w="3785444"/>
                <a:gridCol w="1984643"/>
              </a:tblGrid>
              <a:tr h="219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Georgia"/>
                          <a:ea typeface="Calibri"/>
                          <a:cs typeface="Times New Roman"/>
                        </a:rPr>
                        <a:t>Дата посещения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Georgia"/>
                          <a:ea typeface="Calibri"/>
                          <a:cs typeface="Times New Roman"/>
                        </a:rPr>
                        <a:t>Тема мероприятия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Georgia"/>
                          <a:ea typeface="Calibri"/>
                          <a:cs typeface="Times New Roman"/>
                        </a:rPr>
                        <a:t>Кто проводит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Март  2016 г.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НОД Образовательная область «Познавательное развитие» «Безопасность»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Кабанова Ольга Борисовна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Times New Roman"/>
                          <a:cs typeface="Times New Roman"/>
                        </a:rPr>
                        <a:t>Декабрь  2016г.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НОД Образовательная область «Речевое развитие» «Посиделки в русской избе»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Бирюкова Наталья Леонидовна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Декабрь  2016г.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НОД Образовательная область «Познавательное развитие» «Незнайка на дороге» в группе № 10.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Габсатарова Гульнара Габсатаровна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Январь  2017г.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НОД Образовательная область «Познавательное развитие» «Красный, жёлтый, зелёный»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Манафова Алина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Садиловна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8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Март  2017г.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НОД Образовательная область «Художественно-эстетическое развитие» Аппликация «Фартук для бабушки»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Симахина Наталья Владимировна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Март  2017г.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Georgia"/>
                          <a:ea typeface="Calibri"/>
                          <a:cs typeface="Times New Roman"/>
                        </a:rPr>
                        <a:t>НОД Образовательная область «Художественно-эстетическое развитие» Аппликация «Цветы»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Georgia"/>
                          <a:ea typeface="Calibri"/>
                          <a:cs typeface="Times New Roman"/>
                        </a:rPr>
                        <a:t>Сохбатова</a:t>
                      </a:r>
                      <a:r>
                        <a:rPr lang="ru-RU" sz="1000" dirty="0">
                          <a:effectLst/>
                          <a:latin typeface="Georgia"/>
                          <a:ea typeface="Calibri"/>
                          <a:cs typeface="Times New Roman"/>
                        </a:rPr>
                        <a:t> Эльза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Georgia"/>
                          <a:ea typeface="Calibri"/>
                          <a:cs typeface="Times New Roman"/>
                        </a:rPr>
                        <a:t>Исмаиловна</a:t>
                      </a:r>
                      <a:r>
                        <a:rPr lang="ru-RU" sz="1000" dirty="0">
                          <a:effectLst/>
                          <a:latin typeface="Georgia"/>
                          <a:ea typeface="Calibri"/>
                          <a:cs typeface="Times New Roman"/>
                        </a:rPr>
                        <a:t>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58" marR="566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18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856984" cy="6264696"/>
          </a:xfrm>
        </p:spPr>
        <p:txBody>
          <a:bodyPr/>
          <a:lstStyle/>
          <a:p>
            <a:pPr marL="45720" indent="0" algn="ctr">
              <a:buNone/>
            </a:pPr>
            <a:r>
              <a:rPr lang="en-US" sz="2400" b="1" dirty="0" smtClean="0">
                <a:solidFill>
                  <a:schemeClr val="accent6"/>
                </a:solidFill>
                <a:latin typeface="Times New Roman"/>
                <a:ea typeface="Times New Roman"/>
              </a:rPr>
              <a:t>III</a:t>
            </a:r>
            <a:r>
              <a:rPr lang="ru-RU" sz="2400" b="1" dirty="0" smtClean="0">
                <a:solidFill>
                  <a:schemeClr val="accent6"/>
                </a:solidFill>
                <a:latin typeface="Times New Roman"/>
                <a:ea typeface="Times New Roman"/>
              </a:rPr>
              <a:t>.</a:t>
            </a:r>
            <a:r>
              <a:rPr lang="en-US" sz="2400" b="1" dirty="0" smtClean="0">
                <a:solidFill>
                  <a:schemeClr val="accent6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 smtClean="0">
                <a:solidFill>
                  <a:schemeClr val="accent6"/>
                </a:solidFill>
                <a:latin typeface="Times New Roman"/>
                <a:ea typeface="Times New Roman"/>
              </a:rPr>
              <a:t>2</a:t>
            </a:r>
            <a:r>
              <a:rPr lang="ru-RU" sz="2400" b="1" dirty="0">
                <a:solidFill>
                  <a:schemeClr val="accent6"/>
                </a:solidFill>
                <a:latin typeface="Times New Roman"/>
                <a:ea typeface="Times New Roman"/>
              </a:rPr>
              <a:t>.</a:t>
            </a:r>
            <a:r>
              <a:rPr lang="ru-RU" sz="2400" b="1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 Работа в городском методическом объединении, сотрудничество с ГМЦ, вузами и другими </a:t>
            </a:r>
            <a:r>
              <a:rPr lang="ru-RU" sz="2400" b="1" dirty="0" smtClean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учреждениями</a:t>
            </a:r>
            <a:endParaRPr lang="en-US" sz="2400" b="1" dirty="0" smtClean="0">
              <a:solidFill>
                <a:schemeClr val="accent6"/>
              </a:solidFill>
              <a:latin typeface="Georgia"/>
              <a:ea typeface="Times New Roman"/>
              <a:cs typeface="Times New Roman"/>
            </a:endParaRPr>
          </a:p>
          <a:p>
            <a:pPr marL="45720" indent="0">
              <a:buNone/>
            </a:pPr>
            <a:r>
              <a:rPr lang="ru-RU" sz="1600" b="1" dirty="0">
                <a:solidFill>
                  <a:schemeClr val="accent6"/>
                </a:solidFill>
                <a:latin typeface="Georgia"/>
                <a:ea typeface="Times New Roman"/>
                <a:cs typeface="Times New Roman"/>
              </a:rPr>
              <a:t>- участник городского методического объединения воспитателей групп общеразвивающей направленности от двух до трёх лет дошкольных образовательных организаций города Радужный</a:t>
            </a:r>
            <a:endParaRPr lang="en-US" sz="1600" b="1" dirty="0">
              <a:solidFill>
                <a:schemeClr val="accent6"/>
              </a:solidFill>
              <a:latin typeface="Georgia"/>
              <a:ea typeface="Times New Roman"/>
              <a:cs typeface="Times New Roman"/>
            </a:endParaRPr>
          </a:p>
          <a:p>
            <a:pPr marL="45720" indent="0" algn="ctr">
              <a:buNone/>
            </a:pPr>
            <a:endParaRPr lang="en-US" sz="2400" b="1" dirty="0" smtClean="0">
              <a:solidFill>
                <a:schemeClr val="accent6"/>
              </a:solidFill>
              <a:latin typeface="Georgia"/>
              <a:ea typeface="Times New Roman"/>
              <a:cs typeface="Times New Roman"/>
            </a:endParaRPr>
          </a:p>
          <a:p>
            <a:pPr marL="45720" indent="0" algn="ctr">
              <a:buNone/>
            </a:pPr>
            <a:endParaRPr lang="en-US" sz="2400" b="1" dirty="0">
              <a:solidFill>
                <a:schemeClr val="accent6"/>
              </a:solidFill>
              <a:latin typeface="Georgia"/>
              <a:cs typeface="Times New Roman"/>
            </a:endParaRPr>
          </a:p>
          <a:p>
            <a:pPr marL="45720" indent="0" algn="ctr">
              <a:buNone/>
            </a:pPr>
            <a:endParaRPr lang="ru-RU" dirty="0">
              <a:solidFill>
                <a:schemeClr val="accent6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26922"/>
              </p:ext>
            </p:extLst>
          </p:nvPr>
        </p:nvGraphicFramePr>
        <p:xfrm>
          <a:off x="395536" y="2276872"/>
          <a:ext cx="8640959" cy="1472184"/>
        </p:xfrm>
        <a:graphic>
          <a:graphicData uri="http://schemas.openxmlformats.org/drawingml/2006/table">
            <a:tbl>
              <a:tblPr firstRow="1" firstCol="1" bandRow="1"/>
              <a:tblGrid>
                <a:gridCol w="1008112"/>
                <a:gridCol w="3440118"/>
                <a:gridCol w="2048515"/>
                <a:gridCol w="2144214"/>
              </a:tblGrid>
              <a:tr h="48005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Форма участия в ГМО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Протокол заседания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проведения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08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Просмотр и обсуждение презентации </a:t>
                      </a:r>
                      <a:endParaRPr lang="en-US" sz="14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4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Формы совместной деятельности воспитателя с детьми по развитию речи в раннем возрасте»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07.05.2013  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АУ ДОУ ДСОВ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№16 «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Северяночка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города Радужный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256351"/>
              </p:ext>
            </p:extLst>
          </p:nvPr>
        </p:nvGraphicFramePr>
        <p:xfrm>
          <a:off x="380904" y="4620037"/>
          <a:ext cx="8640962" cy="1947355"/>
        </p:xfrm>
        <a:graphic>
          <a:graphicData uri="http://schemas.openxmlformats.org/drawingml/2006/table">
            <a:tbl>
              <a:tblPr firstRow="1" firstCol="1" bandRow="1"/>
              <a:tblGrid>
                <a:gridCol w="1022744"/>
                <a:gridCol w="3428250"/>
                <a:gridCol w="2045759"/>
                <a:gridCol w="2144209"/>
              </a:tblGrid>
              <a:tr h="47517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Форма участия в ГМО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Протокол заседания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проведения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Просмотр презентации </a:t>
                      </a:r>
                      <a:r>
                        <a:rPr lang="ru-RU" sz="12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«Развитие игровой деятельности дошкольников в рамках требований ФГОС ДО»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 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  №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АУ ДОУ ДСОВ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№15 «Росинка» города Радужный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731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Обсуждение из опыта работы</a:t>
                      </a:r>
                      <a:r>
                        <a:rPr lang="ru-RU" sz="12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теме:</a:t>
                      </a:r>
                      <a:r>
                        <a:rPr lang="ru-RU" sz="12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«Развитие игровой деятельности дошкольников в рамках требований ФГОС ДО»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5536" y="378904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latin typeface="Times New Roman"/>
                <a:ea typeface="Calibri"/>
              </a:rPr>
              <a:t>- участник городского методического объединения воспитателей групп общеразвивающей направленности от четырёх до пяти лет дошкольных образовательных организаций города Радужный</a:t>
            </a:r>
            <a:endParaRPr lang="ru-RU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6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91</TotalTime>
  <Words>830</Words>
  <Application>Microsoft Office PowerPoint</Application>
  <PresentationFormat>Экран (4:3)</PresentationFormat>
  <Paragraphs>158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Воздушный поток</vt:lpstr>
      <vt:lpstr>Acrobat Document</vt:lpstr>
      <vt:lpstr>Муниципальное автономное дошкольное образовательное учреждение  детский сад № 5 «Росток» город Радужный                                                                                                                                                      ПОРТФОЛИО    Пешкова Ольга Васильевна, воспитатель       </vt:lpstr>
      <vt:lpstr>Презентация PowerPoint</vt:lpstr>
      <vt:lpstr>Моё кредо:  «Научить человека быть счастливым нельзя,  но воспитать его так, чтобы он стал счастливым, можно»  Антон Семёнович Макаренко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лилия назарова</dc:creator>
  <cp:lastModifiedBy>РБТ</cp:lastModifiedBy>
  <cp:revision>15</cp:revision>
  <dcterms:created xsi:type="dcterms:W3CDTF">2017-12-12T07:48:48Z</dcterms:created>
  <dcterms:modified xsi:type="dcterms:W3CDTF">2017-12-14T02:35:01Z</dcterms:modified>
</cp:coreProperties>
</file>